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86" r:id="rId24"/>
    <p:sldId id="278" r:id="rId25"/>
    <p:sldId id="279" r:id="rId26"/>
    <p:sldId id="287" r:id="rId27"/>
    <p:sldId id="280" r:id="rId28"/>
    <p:sldId id="288" r:id="rId29"/>
    <p:sldId id="281" r:id="rId30"/>
    <p:sldId id="282" r:id="rId31"/>
    <p:sldId id="283" r:id="rId32"/>
    <p:sldId id="284" r:id="rId33"/>
    <p:sldId id="289" r:id="rId34"/>
    <p:sldId id="285"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878" autoAdjust="0"/>
    <p:restoredTop sz="86410" autoAdjust="0"/>
  </p:normalViewPr>
  <p:slideViewPr>
    <p:cSldViewPr snapToGrid="0" snapToObjects="1">
      <p:cViewPr varScale="1">
        <p:scale>
          <a:sx n="80" d="100"/>
          <a:sy n="80" d="100"/>
        </p:scale>
        <p:origin x="53" y="11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fa-I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40542305-AC04-4E10-9834-2F1B7660DBDE}" type="datetimeFigureOut">
              <a:rPr lang="fa-IR" smtClean="0"/>
              <a:t>29/06/1446</a:t>
            </a:fld>
            <a:endParaRPr lang="fa-I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a-I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fa-I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6437A3D4-C1CB-42E3-AE30-5442AD05B232}" type="slidenum">
              <a:rPr lang="fa-IR" smtClean="0"/>
              <a:t>‹#›</a:t>
            </a:fld>
            <a:endParaRPr lang="fa-IR"/>
          </a:p>
        </p:txBody>
      </p:sp>
    </p:spTree>
    <p:extLst>
      <p:ext uri="{BB962C8B-B14F-4D97-AF65-F5344CB8AC3E}">
        <p14:creationId xmlns:p14="http://schemas.microsoft.com/office/powerpoint/2010/main" val="27095194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treemap</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Growth Rate of chosen country and Growth Rate Iran</a:t>
            </a:r>
            <a:endParaRPr dirty="0"/>
          </a:p>
          <a:p>
            <a:r>
              <a:rPr b="0" dirty="0"/>
              <a:t>No alt text provided</a:t>
            </a:r>
            <a:endParaRPr dirty="0"/>
          </a:p>
          <a:p>
            <a:endParaRPr dirty="0"/>
          </a:p>
          <a:p>
            <a:r>
              <a:rPr b="1" dirty="0"/>
              <a:t>IRAN</a:t>
            </a:r>
            <a:endParaRPr dirty="0"/>
          </a:p>
          <a:p>
            <a:r>
              <a:rPr b="0" dirty="0"/>
              <a:t>No alt text provided</a:t>
            </a:r>
            <a:endParaRPr dirty="0"/>
          </a:p>
          <a:p>
            <a:endParaRPr dirty="0"/>
          </a:p>
          <a:p>
            <a:r>
              <a:rPr b="1" dirty="0"/>
              <a:t>IRAN</a:t>
            </a:r>
            <a:endParaRPr dirty="0"/>
          </a:p>
          <a:p>
            <a:r>
              <a:rPr b="0" dirty="0"/>
              <a:t>No alt text provided</a:t>
            </a:r>
            <a:endParaRPr dirty="0"/>
          </a:p>
          <a:p>
            <a:endParaRPr dirty="0"/>
          </a:p>
          <a:p>
            <a:r>
              <a:rPr b="1" dirty="0"/>
              <a:t>compared country</a:t>
            </a:r>
            <a:endParaRPr dirty="0"/>
          </a:p>
          <a:p>
            <a:r>
              <a:rPr b="0" dirty="0"/>
              <a:t>No alt text provided</a:t>
            </a:r>
            <a:endParaRPr dirty="0"/>
          </a:p>
          <a:p>
            <a:endParaRPr dirty="0"/>
          </a:p>
          <a:p>
            <a:r>
              <a:rPr b="1" dirty="0"/>
              <a:t>compared country</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lineClusteredColumnComboChart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RadarChart1446119667547</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scatterChart</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lineChart</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areaChart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areaChart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multiRowCard</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RadarChart1446119667547</a:t>
            </a:r>
            <a:endParaRPr dirty="0"/>
          </a:p>
          <a:p>
            <a:r>
              <a:rPr b="0" dirty="0"/>
              <a:t>No alt text provided</a:t>
            </a:r>
            <a:endParaRPr dirty="0"/>
          </a:p>
          <a:p>
            <a:endParaRPr dirty="0"/>
          </a:p>
          <a:p>
            <a:r>
              <a:rPr b="1" dirty="0"/>
              <a:t>RadarChart1446119667547</a:t>
            </a:r>
            <a:endParaRPr dirty="0"/>
          </a:p>
          <a:p>
            <a:r>
              <a:rPr b="0" dirty="0"/>
              <a:t>No alt text provided</a:t>
            </a:r>
            <a:endParaRPr dirty="0"/>
          </a:p>
          <a:p>
            <a:endParaRPr dirty="0"/>
          </a:p>
          <a:p>
            <a:r>
              <a:rPr b="1" dirty="0"/>
              <a:t>multiRowCard</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lineChart</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hundredPercentStackedColumnChart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filledMap</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flowmap30CFDD5B92F848C88242B1E81C8C33C7</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funnel</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decompositionTreeVisual</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keyDriversVisual</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multiRowCard</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esriVisual</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Inflation change by Country</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Inflation and GDP by Region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divorce rate and marriage rate per 1000 by 5_Year_Period</a:t>
            </a:r>
            <a:endParaRPr dirty="0"/>
          </a:p>
          <a:p>
            <a:r>
              <a:rPr b="0" dirty="0"/>
              <a:t>No alt text provided</a:t>
            </a:r>
            <a:endParaRPr dirty="0"/>
          </a:p>
          <a:p>
            <a:endParaRPr dirty="0"/>
          </a:p>
          <a:p>
            <a:r>
              <a:rPr b="1" dirty="0"/>
              <a:t>ribbonChart</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scatterChart</a:t>
            </a:r>
            <a:endParaRPr dirty="0"/>
          </a:p>
          <a:p>
            <a:r>
              <a:rPr b="0" dirty="0"/>
              <a:t>No alt text provided</a:t>
            </a:r>
            <a:endParaRPr dirty="0"/>
          </a:p>
          <a:p>
            <a:endParaRPr dirty="0"/>
          </a:p>
          <a:p>
            <a:r>
              <a:rPr b="1" dirty="0"/>
              <a:t>map</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scatterChart</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divorce rate and GDP per Capita sized by Gini coefficient </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GDP by Country</a:t>
            </a:r>
            <a:endParaRPr dirty="0"/>
          </a:p>
          <a:p>
            <a:r>
              <a:rPr b="0" dirty="0"/>
              <a:t>No alt text provided</a:t>
            </a:r>
            <a:endParaRPr dirty="0"/>
          </a:p>
          <a:p>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clusteredBarChart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12/30/2024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12/30/2024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12/30/2024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12/30/2024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12/30/2024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12/30/2024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12/30/2024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12/30/2024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12/30/2024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12/30/2024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12/30/2024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12/30/2024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22.xml"/><Relationship Id="rId1" Type="http://schemas.openxmlformats.org/officeDocument/2006/relationships/slideLayout" Target="../slideLayouts/slideLayout8.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23.xml"/><Relationship Id="rId1" Type="http://schemas.openxmlformats.org/officeDocument/2006/relationships/slideLayout" Target="../slideLayouts/slideLayout8.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24.xml"/><Relationship Id="rId1" Type="http://schemas.openxmlformats.org/officeDocument/2006/relationships/slideLayout" Target="../slideLayouts/slideLayout8.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26.xml"/><Relationship Id="rId1" Type="http://schemas.openxmlformats.org/officeDocument/2006/relationships/slideLayout" Target="../slideLayouts/slideLayout8.xml"/><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27.xml"/><Relationship Id="rId1" Type="http://schemas.openxmlformats.org/officeDocument/2006/relationships/slideLayout" Target="../slideLayouts/slideLayout8.xml"/><Relationship Id="rId4" Type="http://schemas.openxmlformats.org/officeDocument/2006/relationships/image" Target="../media/image33.png"/></Relationships>
</file>

<file path=ppt/slides/_rels/slide32.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28.xml"/><Relationship Id="rId1" Type="http://schemas.openxmlformats.org/officeDocument/2006/relationships/slideLayout" Target="../slideLayouts/slideLayout8.xml"/><Relationship Id="rId4" Type="http://schemas.openxmlformats.org/officeDocument/2006/relationships/image" Target="../media/image34.png"/></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5417586f-b885-454d-b2ea-392613d7464c/?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project(final)</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12/30/2024 7:53:28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12/30/2024 7:23:18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shape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IMPACT OF FINANCIAL ON GLOBAL DEV</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reemap ,slicer ,pieChart ,card ,card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compare populations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lineChart ,slicer ,Growth Rate of chosen country and Growth Rate Iran ,IRAN ,IRAN ,compared country ,compared country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compare growth rate of Iran and other countries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lineChart ,slicer ,scatterChart ,card ,card ,card ,card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compare brent and gold price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lineClusteredColumnComboChart ,slicer ,card ,card ,card ,card ,RadarChart1446119667547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compare GDP of Iran and other countries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catterChart ,lineChart ,lineChart ,slicer ,card ,card ,slicer ,slicer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divorce and marriage correlation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lineChart ,lineChart ,scatterChart ,scatterChart ,card ,card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CPI with Dow and NAZDAQ correlation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areaChart ,slicer ,slicer ,card ,card ,card ,card ,scatterChart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GDP and gold price correlation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areaChart ,slicer ,donutChart ,slicer ,multiRowCard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exchange rate time analysis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lineChart ,slicer ,RadarChart1446119667547 ,RadarChart1446119667547 ,multiRowCard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divorce and marriage rate time analysis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shape ,shape ,shape ,shape ,shape ,shape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HomePage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lineChart ,lineChart ,hundredPercentStackedColumnChart ,slicer ,card ,card ,card ,card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oil time analysis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tableEx ,pieChart ,card ,filledMap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scattering poverty</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flowmap30CFDD5B92F848C88242B1E81C8C33C7 ,slicer ,funnel ,pieChart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us exports to other countries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6B9AD-B38C-721E-4EF5-B44226A062C4}"/>
              </a:ext>
            </a:extLst>
          </p:cNvPr>
          <p:cNvSpPr>
            <a:spLocks noGrp="1"/>
          </p:cNvSpPr>
          <p:nvPr>
            <p:ph type="title"/>
          </p:nvPr>
        </p:nvSpPr>
        <p:spPr/>
        <p:txBody>
          <a:bodyPr/>
          <a:lstStyle/>
          <a:p>
            <a:endParaRPr lang="fa-IR"/>
          </a:p>
        </p:txBody>
      </p:sp>
      <p:pic>
        <p:nvPicPr>
          <p:cNvPr id="6" name="Content Placeholder 5">
            <a:extLst>
              <a:ext uri="{FF2B5EF4-FFF2-40B4-BE49-F238E27FC236}">
                <a16:creationId xmlns:a16="http://schemas.microsoft.com/office/drawing/2014/main" id="{B0679FFF-665E-8889-B43D-C5A336FEB224}"/>
              </a:ext>
            </a:extLst>
          </p:cNvPr>
          <p:cNvPicPr>
            <a:picLocks noGrp="1" noChangeAspect="1"/>
          </p:cNvPicPr>
          <p:nvPr>
            <p:ph idx="1"/>
          </p:nvPr>
        </p:nvPicPr>
        <p:blipFill>
          <a:blip r:embed="rId2"/>
          <a:stretch>
            <a:fillRect/>
          </a:stretch>
        </p:blipFill>
        <p:spPr>
          <a:xfrm>
            <a:off x="0" y="0"/>
            <a:ext cx="12192000" cy="6862912"/>
          </a:xfrm>
        </p:spPr>
      </p:pic>
      <p:sp>
        <p:nvSpPr>
          <p:cNvPr id="4" name="Text Placeholder 3">
            <a:extLst>
              <a:ext uri="{FF2B5EF4-FFF2-40B4-BE49-F238E27FC236}">
                <a16:creationId xmlns:a16="http://schemas.microsoft.com/office/drawing/2014/main" id="{F8F75DF9-B6EA-59B6-094D-D4F9FFAD5D9C}"/>
              </a:ext>
            </a:extLst>
          </p:cNvPr>
          <p:cNvSpPr>
            <a:spLocks noGrp="1"/>
          </p:cNvSpPr>
          <p:nvPr>
            <p:ph type="body" sz="half" idx="2"/>
          </p:nvPr>
        </p:nvSpPr>
        <p:spPr/>
        <p:txBody>
          <a:bodyPr/>
          <a:lstStyle/>
          <a:p>
            <a:endParaRPr lang="fa-IR"/>
          </a:p>
        </p:txBody>
      </p:sp>
    </p:spTree>
    <p:extLst>
      <p:ext uri="{BB962C8B-B14F-4D97-AF65-F5344CB8AC3E}">
        <p14:creationId xmlns:p14="http://schemas.microsoft.com/office/powerpoint/2010/main" val="18202473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decompositionTreeVisual ,slicer ,scatterChart ,slicer ,keyDriversVisual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Modeling the effect of multiple variables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ultiRowCard ,kpi ,slicer ,esriVisual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Overview of economic analysis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CBE3D-EAA5-B44A-EFA6-FF2882053A34}"/>
              </a:ext>
            </a:extLst>
          </p:cNvPr>
          <p:cNvSpPr>
            <a:spLocks noGrp="1"/>
          </p:cNvSpPr>
          <p:nvPr>
            <p:ph type="title"/>
          </p:nvPr>
        </p:nvSpPr>
        <p:spPr/>
        <p:txBody>
          <a:bodyPr/>
          <a:lstStyle/>
          <a:p>
            <a:endParaRPr lang="fa-IR"/>
          </a:p>
        </p:txBody>
      </p:sp>
      <p:pic>
        <p:nvPicPr>
          <p:cNvPr id="6" name="Content Placeholder 5" descr="A screenshot of a computer&#10;&#10;Description automatically generated">
            <a:extLst>
              <a:ext uri="{FF2B5EF4-FFF2-40B4-BE49-F238E27FC236}">
                <a16:creationId xmlns:a16="http://schemas.microsoft.com/office/drawing/2014/main" id="{8FEA207D-EC0B-54AB-6E53-3899EA76A6CE}"/>
              </a:ext>
            </a:extLst>
          </p:cNvPr>
          <p:cNvPicPr>
            <a:picLocks noGrp="1" noChangeAspect="1"/>
          </p:cNvPicPr>
          <p:nvPr>
            <p:ph idx="1"/>
          </p:nvPr>
        </p:nvPicPr>
        <p:blipFill>
          <a:blip r:embed="rId2"/>
          <a:stretch>
            <a:fillRect/>
          </a:stretch>
        </p:blipFill>
        <p:spPr>
          <a:xfrm>
            <a:off x="0" y="-34902"/>
            <a:ext cx="12192000" cy="6927804"/>
          </a:xfrm>
        </p:spPr>
      </p:pic>
      <p:sp>
        <p:nvSpPr>
          <p:cNvPr id="4" name="Text Placeholder 3">
            <a:extLst>
              <a:ext uri="{FF2B5EF4-FFF2-40B4-BE49-F238E27FC236}">
                <a16:creationId xmlns:a16="http://schemas.microsoft.com/office/drawing/2014/main" id="{9F56CE65-8E26-296C-4D08-0766B1FC2CDD}"/>
              </a:ext>
            </a:extLst>
          </p:cNvPr>
          <p:cNvSpPr>
            <a:spLocks noGrp="1"/>
          </p:cNvSpPr>
          <p:nvPr>
            <p:ph type="body" sz="half" idx="2"/>
          </p:nvPr>
        </p:nvSpPr>
        <p:spPr/>
        <p:txBody>
          <a:bodyPr/>
          <a:lstStyle/>
          <a:p>
            <a:endParaRPr lang="fa-IR" dirty="0"/>
          </a:p>
        </p:txBody>
      </p:sp>
    </p:spTree>
    <p:extLst>
      <p:ext uri="{BB962C8B-B14F-4D97-AF65-F5344CB8AC3E}">
        <p14:creationId xmlns:p14="http://schemas.microsoft.com/office/powerpoint/2010/main" val="41341154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lineChart ,Inflation change by Country ,slicer ,Inflation and GDP by Region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Overview of inflation with GDP</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03537-5347-5816-2116-0B02743157A2}"/>
              </a:ext>
            </a:extLst>
          </p:cNvPr>
          <p:cNvSpPr>
            <a:spLocks noGrp="1"/>
          </p:cNvSpPr>
          <p:nvPr>
            <p:ph type="title"/>
          </p:nvPr>
        </p:nvSpPr>
        <p:spPr/>
        <p:txBody>
          <a:bodyPr/>
          <a:lstStyle/>
          <a:p>
            <a:endParaRPr lang="fa-IR"/>
          </a:p>
        </p:txBody>
      </p:sp>
      <p:pic>
        <p:nvPicPr>
          <p:cNvPr id="6" name="Content Placeholder 5" descr="A screenshot of a computer&#10;&#10;Description automatically generated">
            <a:extLst>
              <a:ext uri="{FF2B5EF4-FFF2-40B4-BE49-F238E27FC236}">
                <a16:creationId xmlns:a16="http://schemas.microsoft.com/office/drawing/2014/main" id="{5CD28B17-ABCA-A8A7-8E97-3CF8E59803F8}"/>
              </a:ext>
            </a:extLst>
          </p:cNvPr>
          <p:cNvPicPr>
            <a:picLocks noGrp="1" noChangeAspect="1"/>
          </p:cNvPicPr>
          <p:nvPr>
            <p:ph idx="1"/>
          </p:nvPr>
        </p:nvPicPr>
        <p:blipFill>
          <a:blip r:embed="rId2"/>
          <a:stretch>
            <a:fillRect/>
          </a:stretch>
        </p:blipFill>
        <p:spPr>
          <a:xfrm>
            <a:off x="0" y="-42555"/>
            <a:ext cx="12192000" cy="6900555"/>
          </a:xfrm>
        </p:spPr>
      </p:pic>
      <p:sp>
        <p:nvSpPr>
          <p:cNvPr id="4" name="Text Placeholder 3">
            <a:extLst>
              <a:ext uri="{FF2B5EF4-FFF2-40B4-BE49-F238E27FC236}">
                <a16:creationId xmlns:a16="http://schemas.microsoft.com/office/drawing/2014/main" id="{C8F43E04-C78D-6FA9-01CE-3D91179B4C95}"/>
              </a:ext>
            </a:extLst>
          </p:cNvPr>
          <p:cNvSpPr>
            <a:spLocks noGrp="1"/>
          </p:cNvSpPr>
          <p:nvPr>
            <p:ph type="body" sz="half" idx="2"/>
          </p:nvPr>
        </p:nvSpPr>
        <p:spPr/>
        <p:txBody>
          <a:bodyPr/>
          <a:lstStyle/>
          <a:p>
            <a:endParaRPr lang="fa-IR"/>
          </a:p>
        </p:txBody>
      </p:sp>
    </p:spTree>
    <p:extLst>
      <p:ext uri="{BB962C8B-B14F-4D97-AF65-F5344CB8AC3E}">
        <p14:creationId xmlns:p14="http://schemas.microsoft.com/office/powerpoint/2010/main" val="32974293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divorce rate and marriage rate per 1000 by 5_Year_Period ,ribbonChart ,scatterChart ,slicer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connection between marriage and divorce and 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image ,imag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Page 0</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catterChart ,map ,lineClusteredColumnComboChart ,pivotTable ,slicer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connection between age, inflation, gini and GDP</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catterChart ,pieChart ,slicer ,lineChart ,actionButton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education in each country</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divorce rate and GDP per Capita sized by Gini coefficient  ,slicer ,actionButton ,actionButton ,actionButton ,shape ,image ,GDP by Country.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The effect of divorce rate and population on GDP </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5FE4C-C48F-0931-85F9-F53E06B99371}"/>
              </a:ext>
            </a:extLst>
          </p:cNvPr>
          <p:cNvSpPr>
            <a:spLocks noGrp="1"/>
          </p:cNvSpPr>
          <p:nvPr>
            <p:ph type="title"/>
          </p:nvPr>
        </p:nvSpPr>
        <p:spPr/>
        <p:txBody>
          <a:bodyPr/>
          <a:lstStyle/>
          <a:p>
            <a:endParaRPr lang="fa-IR"/>
          </a:p>
        </p:txBody>
      </p:sp>
      <p:sp>
        <p:nvSpPr>
          <p:cNvPr id="3" name="Content Placeholder 2">
            <a:extLst>
              <a:ext uri="{FF2B5EF4-FFF2-40B4-BE49-F238E27FC236}">
                <a16:creationId xmlns:a16="http://schemas.microsoft.com/office/drawing/2014/main" id="{34B3A5AF-B2A2-4AA4-2D0B-18FCE4EEE232}"/>
              </a:ext>
            </a:extLst>
          </p:cNvPr>
          <p:cNvSpPr>
            <a:spLocks noGrp="1"/>
          </p:cNvSpPr>
          <p:nvPr>
            <p:ph idx="1"/>
          </p:nvPr>
        </p:nvSpPr>
        <p:spPr/>
        <p:txBody>
          <a:bodyPr/>
          <a:lstStyle/>
          <a:p>
            <a:endParaRPr lang="fa-IR"/>
          </a:p>
        </p:txBody>
      </p:sp>
      <p:sp>
        <p:nvSpPr>
          <p:cNvPr id="4" name="Text Placeholder 3">
            <a:extLst>
              <a:ext uri="{FF2B5EF4-FFF2-40B4-BE49-F238E27FC236}">
                <a16:creationId xmlns:a16="http://schemas.microsoft.com/office/drawing/2014/main" id="{04E554F9-8103-F030-94C0-0829F4BD2552}"/>
              </a:ext>
            </a:extLst>
          </p:cNvPr>
          <p:cNvSpPr>
            <a:spLocks noGrp="1"/>
          </p:cNvSpPr>
          <p:nvPr>
            <p:ph type="body" sz="half" idx="2"/>
          </p:nvPr>
        </p:nvSpPr>
        <p:spPr/>
        <p:txBody>
          <a:bodyPr/>
          <a:lstStyle/>
          <a:p>
            <a:endParaRPr lang="fa-IR"/>
          </a:p>
        </p:txBody>
      </p:sp>
      <p:pic>
        <p:nvPicPr>
          <p:cNvPr id="6" name="Picture 5">
            <a:extLst>
              <a:ext uri="{FF2B5EF4-FFF2-40B4-BE49-F238E27FC236}">
                <a16:creationId xmlns:a16="http://schemas.microsoft.com/office/drawing/2014/main" id="{714A772E-BB9A-87BB-5ECC-E7DA7BAE567F}"/>
              </a:ext>
            </a:extLst>
          </p:cNvPr>
          <p:cNvPicPr>
            <a:picLocks noChangeAspect="1"/>
          </p:cNvPicPr>
          <p:nvPr/>
        </p:nvPicPr>
        <p:blipFill>
          <a:blip r:embed="rId2"/>
          <a:stretch>
            <a:fillRect/>
          </a:stretch>
        </p:blipFill>
        <p:spPr>
          <a:xfrm>
            <a:off x="0" y="12439"/>
            <a:ext cx="12192000" cy="6833122"/>
          </a:xfrm>
          <a:prstGeom prst="rect">
            <a:avLst/>
          </a:prstGeom>
        </p:spPr>
      </p:pic>
    </p:spTree>
    <p:extLst>
      <p:ext uri="{BB962C8B-B14F-4D97-AF65-F5344CB8AC3E}">
        <p14:creationId xmlns:p14="http://schemas.microsoft.com/office/powerpoint/2010/main" val="12947247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lusteredBarChart ,pivotTable ,slicer ,lineChart ,actionButton ,actionButton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Composite index of "financial and social well-being"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shape ,shape ,shape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COMPARE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shape ,shape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CORRELATION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shape ,shape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TIME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shape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GEOGRAPHICAL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shape ,shape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ADVANCED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shape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AVERAGE AGE OF EACH COUNTRY</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15</TotalTime>
  <Words>1472</Words>
  <Application>Microsoft Office PowerPoint</Application>
  <PresentationFormat>Widescreen</PresentationFormat>
  <Paragraphs>774</Paragraphs>
  <Slides>34</Slides>
  <Notes>29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Aptos</vt:lpstr>
      <vt:lpstr>Arial</vt:lpstr>
      <vt:lpstr>Calibri</vt:lpstr>
      <vt:lpstr>Calibri Light</vt:lpstr>
      <vt:lpstr>Segoe UI</vt:lpstr>
      <vt:lpstr>Segoe UI Light</vt:lpstr>
      <vt:lpstr>Segoe UI Semibold</vt:lpstr>
      <vt:lpstr>Custom Design</vt:lpstr>
      <vt:lpstr>project(final)</vt:lpstr>
      <vt:lpstr>HomePage</vt:lpstr>
      <vt:lpstr>Page 0</vt:lpstr>
      <vt:lpstr>COMPARE</vt:lpstr>
      <vt:lpstr>CORRELATION</vt:lpstr>
      <vt:lpstr>TIME</vt:lpstr>
      <vt:lpstr>GEOGRAPHICAL</vt:lpstr>
      <vt:lpstr>ADVANCED</vt:lpstr>
      <vt:lpstr>AVERAGE AGE OF EACH COUNTRY</vt:lpstr>
      <vt:lpstr>IMPACT OF FINANCIAL ON GLOBAL DEV</vt:lpstr>
      <vt:lpstr>compare populations</vt:lpstr>
      <vt:lpstr>compare growth rate of Iran and other countries</vt:lpstr>
      <vt:lpstr>compare brent and gold price</vt:lpstr>
      <vt:lpstr>compare GDP of Iran and other countries</vt:lpstr>
      <vt:lpstr>divorce and marriage correlation</vt:lpstr>
      <vt:lpstr>CPI with Dow and NAZDAQ correlation</vt:lpstr>
      <vt:lpstr>GDP and gold price correlation</vt:lpstr>
      <vt:lpstr>exchange rate time analysis</vt:lpstr>
      <vt:lpstr>divorce and marriage rate time analysis</vt:lpstr>
      <vt:lpstr>oil time analysis</vt:lpstr>
      <vt:lpstr>scattering poverty</vt:lpstr>
      <vt:lpstr>us exports to other countries</vt:lpstr>
      <vt:lpstr>PowerPoint Presentation</vt:lpstr>
      <vt:lpstr>Modeling the effect of multiple variables</vt:lpstr>
      <vt:lpstr>Overview of economic analysis</vt:lpstr>
      <vt:lpstr>PowerPoint Presentation</vt:lpstr>
      <vt:lpstr>Overview of inflation with GDP</vt:lpstr>
      <vt:lpstr>PowerPoint Presentation</vt:lpstr>
      <vt:lpstr>connection between marriage and divorce and age</vt:lpstr>
      <vt:lpstr>connection between age, inflation, gini and GDP</vt:lpstr>
      <vt:lpstr>education in each country</vt:lpstr>
      <vt:lpstr>The effect of divorce rate and population on GDP </vt:lpstr>
      <vt:lpstr>PowerPoint Presentation</vt:lpstr>
      <vt:lpstr>Composite index of "financial and social well-being"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amirhossein soleimani kalahrudi</cp:lastModifiedBy>
  <cp:revision>5</cp:revision>
  <dcterms:created xsi:type="dcterms:W3CDTF">2016-09-04T11:54:55Z</dcterms:created>
  <dcterms:modified xsi:type="dcterms:W3CDTF">2024-12-30T20:10:12Z</dcterms:modified>
</cp:coreProperties>
</file>

<file path=docProps/thumbnail.jpeg>
</file>